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17" r:id="rId2"/>
    <p:sldId id="293" r:id="rId3"/>
    <p:sldId id="268" r:id="rId4"/>
    <p:sldId id="269" r:id="rId5"/>
    <p:sldId id="270" r:id="rId6"/>
    <p:sldId id="271" r:id="rId7"/>
    <p:sldId id="295" r:id="rId8"/>
    <p:sldId id="296" r:id="rId9"/>
    <p:sldId id="274" r:id="rId10"/>
    <p:sldId id="319" r:id="rId11"/>
    <p:sldId id="298" r:id="rId12"/>
    <p:sldId id="300" r:id="rId13"/>
    <p:sldId id="301" r:id="rId14"/>
    <p:sldId id="302" r:id="rId15"/>
    <p:sldId id="303" r:id="rId16"/>
    <p:sldId id="320" r:id="rId17"/>
    <p:sldId id="305" r:id="rId18"/>
    <p:sldId id="306" r:id="rId19"/>
    <p:sldId id="308" r:id="rId20"/>
    <p:sldId id="309" r:id="rId21"/>
    <p:sldId id="310" r:id="rId22"/>
    <p:sldId id="312" r:id="rId23"/>
    <p:sldId id="314" r:id="rId24"/>
    <p:sldId id="287" r:id="rId25"/>
    <p:sldId id="288" r:id="rId26"/>
    <p:sldId id="289" r:id="rId27"/>
    <p:sldId id="316" r:id="rId28"/>
    <p:sldId id="315" r:id="rId29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fferon" initials="H" lastIdx="1" clrIdx="0"/>
  <p:cmAuthor id="2" name="Haley Ruffner" initials="HR" lastIdx="16" clrIdx="1"/>
  <p:cmAuthor id="3" name="Lindsey Kaetzel" initials="LK" lastIdx="1" clrIdx="2"/>
  <p:cmAuthor id="4" name="Lindsey Kaetzel" initials="LK [2]" lastIdx="1" clrIdx="3"/>
  <p:cmAuthor id="5" name="Lindsey Kaetzel" initials="LK [3]" lastIdx="1" clrIdx="4"/>
  <p:cmAuthor id="6" name="Lindsey Kaetzel" initials="LK [4]" lastIdx="1" clrIdx="5"/>
  <p:cmAuthor id="7" name="Lindsey Kaetzel" initials="LK [5]" lastIdx="1" clrIdx="6"/>
  <p:cmAuthor id="8" name="Lindsey Kaetzel" initials="LK [6]" lastIdx="1" clrIdx="7"/>
  <p:cmAuthor id="9" name="Lindsey Kaetzel" initials="LK [7]" lastIdx="1" clrIdx="8"/>
  <p:cmAuthor id="10" name="Lindsey Kaetzel" initials="LK [8]" lastIdx="1" clrIdx="9"/>
  <p:cmAuthor id="11" name="Lindsey Kaetzel" initials="LK [9]" lastIdx="1" clrIdx="10"/>
  <p:cmAuthor id="12" name="Lindsey Kaetzel" initials="LK [10]" lastIdx="1" clrIdx="11"/>
  <p:cmAuthor id="13" name="Lindsey Kaetzel" initials="LK [11]" lastIdx="1" clrIdx="12"/>
  <p:cmAuthor id="14" name="Lindsey Kaetzel" initials="LK [12]" lastIdx="1" clrIdx="13"/>
  <p:cmAuthor id="15" name="Lindsey Kaetzel" initials="LK [13]" lastIdx="1" clrIdx="14"/>
  <p:cmAuthor id="16" name="Lindsey Kaetzel" initials="LK [14]" lastIdx="1" clrIdx="15"/>
  <p:cmAuthor id="17" name="Lindsey Kaetzel" initials="LK [15]" lastIdx="1" clrIdx="16"/>
</p:cmAuthorLst>
</file>

<file path=ppt/flatworld.xml><?xml version="1.0" encoding="utf-8"?>
<FlatWorld>Created exclusively for Kevin Sly (slyke@gram.edu)</FlatWorld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9DE"/>
    <a:srgbClr val="006CA7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6"/>
    <p:restoredTop sz="93194"/>
  </p:normalViewPr>
  <p:slideViewPr>
    <p:cSldViewPr snapToGrid="0" snapToObjects="1">
      <p:cViewPr varScale="1">
        <p:scale>
          <a:sx n="96" d="100"/>
          <a:sy n="96" d="100"/>
        </p:scale>
        <p:origin x="9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2136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fw37379aac935600" Type="http://schemas.openxmlformats.org/officeDocument/2006/relationships/flatworld" Target="flatworld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1CEE-FA9D-43BC-AB1C-37E01B08DA1E}" type="datetimeFigureOut">
              <a:rPr lang="en-US" smtClean="0"/>
              <a:t>8/3/2022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B816A-1C63-4D3E-AFB0-6DA16A0CC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8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2F2DF-5D7A-9948-9B86-29734985691C}" type="datetimeFigureOut">
              <a:rPr lang="en-US" smtClean="0"/>
              <a:t>8/3/2022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B07D8-2A0C-2D4C-A35C-57D0634EC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7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17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3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25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10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57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73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62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88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99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06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97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94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54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61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84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26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75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473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413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50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63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29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66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82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8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50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4952" y="344714"/>
            <a:ext cx="9937448" cy="5805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1B2B51"/>
                </a:solidFill>
              </a:defRPr>
            </a:lvl1pPr>
          </a:lstStyle>
          <a:p>
            <a:r>
              <a:rPr lang="en-US" dirty="0"/>
              <a:t>For Graphics, Charts,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2028"/>
            <a:ext cx="10972800" cy="4425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27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71462" y="6354246"/>
            <a:ext cx="2580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©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FlatWorld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 2020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608" y="6201460"/>
            <a:ext cx="1429608" cy="4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2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7927"/>
            <a:ext cx="12198096" cy="4847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0959" y="5014282"/>
            <a:ext cx="11253019" cy="6953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Information Systems: A Manager’s Guide to </a:t>
            </a:r>
            <a:br>
              <a:rPr lang="en-US" sz="28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Harnessing Technology, V8.0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0959" y="5912405"/>
            <a:ext cx="9144000" cy="4270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By John Gallaugher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811486"/>
            <a:ext cx="121920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480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066" y="1696019"/>
            <a:ext cx="10126134" cy="414809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Define the following concepts: brand, scale, data and switching cost assets, differentiation, network effects, and distribution channels.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Understand and provide examples of how technology can be used to create or strengthen the resources mentioned above.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9856" y="615950"/>
            <a:ext cx="8332287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Learning Objectives (cont’d)</a:t>
            </a:r>
            <a:endParaRPr lang="en-US" alt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4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00213"/>
            <a:ext cx="10058400" cy="4673648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Being aware of major sources of competitive advantage can help managers: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recognize an organization’s opportunities and vulnerabilities.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brainstorm winning strategies.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Firms with an effective strategic position can create assets that reinforce one another.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This creates advantages that are difficult for rivals to successfully challenge.</a:t>
            </a:r>
          </a:p>
          <a:p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75496" y="606223"/>
            <a:ext cx="8548418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Powerful Resources</a:t>
            </a:r>
            <a:endParaRPr lang="en-US" alt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31087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50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92243" y="647503"/>
            <a:ext cx="7902488" cy="5834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Imitation-Resistant Value Chains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1025426" y="1696019"/>
            <a:ext cx="10099774" cy="44089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imitation-resistant value chain: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A way of doing business that competitors struggle to replicate and that involves technology in a key enabling role.</a:t>
            </a:r>
          </a:p>
          <a:p>
            <a:r>
              <a:rPr lang="en-US" alt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value chain: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Set of activities through which a product or service is created and delivered to customers.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For example, elements in FreshDirect’s value chain work together to create and reinforce competitive advantages that others cannot easily copy.</a:t>
            </a:r>
          </a:p>
          <a:p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1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668863"/>
            <a:ext cx="10058400" cy="442537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Incumbents would be straddled between two business models, unable to reap full advantages of either.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Late-moving rivals struggle as FreshDirect’s lead time allows it to develop brand, scale, data, and other advantages that newcomers lack.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94973" y="627272"/>
            <a:ext cx="8202054" cy="5805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Imitation-Resistant Value Chains (cont’d)</a:t>
            </a:r>
            <a:endParaRPr lang="en-US" alt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138444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44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622582"/>
            <a:ext cx="10058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Assisted by the secondary elements of: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Firm infrastructure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Human resource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Technology/research 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Procurement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58870" y="570161"/>
            <a:ext cx="7999778" cy="5805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Key Framework: The Value Chain</a:t>
            </a:r>
            <a:endParaRPr lang="en-US" alt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134240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36911"/>
            <a:ext cx="535965" cy="5359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BE8AC0-1310-E743-8068-C824A78F20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282410"/>
            <a:ext cx="8102600" cy="271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42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95549"/>
            <a:ext cx="10058400" cy="5210369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Firms may have a critical competitive asset when they have an imitation-resistant value chain.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Value chain framework can be used to consider a firm’s differences and distinctiveness compared to rivals.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Analysis of a firm’s value chain can reveal operational weaknesses.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Technology is of great benefit to improving the speed and quality of execution.</a:t>
            </a:r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08746" y="602610"/>
            <a:ext cx="9116454" cy="5805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Key Framework: The Value Chain (cont’d)</a:t>
            </a:r>
            <a:endParaRPr lang="en-US" alt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138444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48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95549"/>
            <a:ext cx="10058400" cy="5210369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Firms can buy software and tools: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Supply chain management (SCM)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Customer relationship management (CRM)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Enterprise resource planning software (ERP)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Potential danger: Adopting software that changes a unique process into a generic one.</a:t>
            </a:r>
          </a:p>
          <a:p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08746" y="602610"/>
            <a:ext cx="7907774" cy="5805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Key Framework: The Value Chain (cont’d)</a:t>
            </a:r>
            <a:endParaRPr lang="en-US" alt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138444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74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8407" y="606304"/>
            <a:ext cx="5771967" cy="5805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 Brand</a:t>
            </a:r>
            <a:endParaRPr lang="en-US" alt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66800" y="138444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1066800" y="1905001"/>
            <a:ext cx="10058400" cy="40469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>
              <a:spcBef>
                <a:spcPts val="1000"/>
              </a:spcBef>
            </a:pPr>
            <a:r>
              <a:rPr lang="en-US" alt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brand: 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The symbolic embodiment of all the information connected with a product or service.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A strong brand can be an exceptionally powerful resource for competitive advantage.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Consumers use brands to decide which company’s products are better, thus forming brand loyalty.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Technology helps in rapidly and cost-effectively strengthening a brand.</a:t>
            </a:r>
          </a:p>
          <a:p>
            <a:pPr marL="800100" lvl="2" indent="-342900"/>
            <a:r>
              <a:rPr lang="en-US" altLang="en-US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viral marketing:</a:t>
            </a:r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 Leveraging consumers to promote a product or service.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801907"/>
            <a:ext cx="10058400" cy="3817496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scale advantages:</a:t>
            </a:r>
            <a:r>
              <a:rPr lang="en-US" altLang="en-US" sz="2400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Advantages related to size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Businesses benefit from </a:t>
            </a:r>
            <a:r>
              <a:rPr lang="en-US" alt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economies of scale: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Costs can be spread across increasing units of production or in serving multiple customers.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Organizations are scalable if they benefit from scale economies as they develop.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Developing firms may gain bargaining power with their suppliers or buyers.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08746" y="600844"/>
            <a:ext cx="7405498" cy="5805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Scale </a:t>
            </a:r>
            <a:endParaRPr lang="en-US" alt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64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81211" y="593455"/>
            <a:ext cx="8565043" cy="5805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Switching Costs and Data</a:t>
            </a:r>
            <a:endParaRPr lang="en-US" alt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34533" y="13800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1134533" y="1645220"/>
            <a:ext cx="10058400" cy="4567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switching costs: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Costs incurred by consumers when switching from one product to another.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Firms that seem dominant but that do not have high switching costs can be rapidly outshined by strong rivals.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Sources:</a:t>
            </a:r>
          </a:p>
          <a:p>
            <a:pPr lvl="1"/>
            <a:r>
              <a:rPr lang="en-US" altLang="en-US" sz="2000" dirty="0">
                <a:latin typeface="Helvetica" charset="0"/>
                <a:ea typeface="Helvetica" charset="0"/>
                <a:cs typeface="Helvetica" charset="0"/>
              </a:rPr>
              <a:t>Learning costs</a:t>
            </a:r>
          </a:p>
          <a:p>
            <a:pPr lvl="1"/>
            <a:r>
              <a:rPr lang="en-US" altLang="en-US" sz="2000" dirty="0">
                <a:latin typeface="Helvetica" charset="0"/>
                <a:ea typeface="Helvetica" charset="0"/>
                <a:cs typeface="Helvetica" charset="0"/>
              </a:rPr>
              <a:t>Information and data</a:t>
            </a:r>
          </a:p>
          <a:p>
            <a:pPr lvl="1"/>
            <a:r>
              <a:rPr lang="en-US" altLang="en-US" sz="2000" dirty="0">
                <a:latin typeface="Helvetica" charset="0"/>
                <a:ea typeface="Helvetica" charset="0"/>
                <a:cs typeface="Helvetica" charset="0"/>
              </a:rPr>
              <a:t>Financial commitment</a:t>
            </a:r>
          </a:p>
          <a:p>
            <a:pPr lvl="1"/>
            <a:r>
              <a:rPr lang="en-US" altLang="en-US" sz="2000" dirty="0">
                <a:latin typeface="Helvetica" charset="0"/>
                <a:ea typeface="Helvetica" charset="0"/>
                <a:cs typeface="Helvetica" charset="0"/>
              </a:rPr>
              <a:t>Contractual commitments</a:t>
            </a:r>
          </a:p>
          <a:p>
            <a:pPr lvl="1"/>
            <a:r>
              <a:rPr lang="en-US" altLang="en-US" sz="2000" dirty="0">
                <a:latin typeface="Helvetica" charset="0"/>
                <a:ea typeface="Helvetica" charset="0"/>
                <a:cs typeface="Helvetica" charset="0"/>
              </a:rPr>
              <a:t>Search costs</a:t>
            </a:r>
          </a:p>
          <a:p>
            <a:pPr lvl="1"/>
            <a:r>
              <a:rPr lang="en-US" altLang="en-US" sz="2000" dirty="0">
                <a:latin typeface="Helvetica" charset="0"/>
                <a:ea typeface="Helvetica" charset="0"/>
                <a:cs typeface="Helvetica" charset="0"/>
              </a:rPr>
              <a:t>Loyalty programs</a:t>
            </a:r>
          </a:p>
          <a:p>
            <a:pPr lvl="1"/>
            <a:endParaRPr lang="en-US" altLang="en-US" sz="20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149600"/>
            <a:ext cx="12192000" cy="2859314"/>
          </a:xfrm>
          <a:prstGeom prst="rect">
            <a:avLst/>
          </a:prstGeom>
          <a:solidFill>
            <a:srgbClr val="00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1799" y="3159604"/>
            <a:ext cx="10930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Strategy and Technology: Concepts and Frameworks for Achieving Success</a:t>
            </a:r>
          </a:p>
        </p:txBody>
      </p:sp>
    </p:spTree>
    <p:extLst>
      <p:ext uri="{BB962C8B-B14F-4D97-AF65-F5344CB8AC3E}">
        <p14:creationId xmlns:p14="http://schemas.microsoft.com/office/powerpoint/2010/main" val="1499520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1" y="1829583"/>
            <a:ext cx="10058400" cy="4360561"/>
          </a:xfrm>
        </p:spPr>
        <p:txBody>
          <a:bodyPr/>
          <a:lstStyle/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Commodities are products or services that are nearly identically offered from multiple vendors (e.g., gold, wheat).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Consumers who buy commodities focus highly on price since they have so many similar choices.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Technology is used by firms to differentiate their goods and services.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Data plays a critical role in differentiation.</a:t>
            </a:r>
          </a:p>
          <a:p>
            <a:pPr lvl="1"/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8746" y="603921"/>
            <a:ext cx="7767021" cy="5805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Differentiation</a:t>
            </a:r>
            <a:endParaRPr lang="en-US" alt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16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9979"/>
            <a:ext cx="10058400" cy="4038806"/>
          </a:xfrm>
        </p:spPr>
        <p:txBody>
          <a:bodyPr/>
          <a:lstStyle/>
          <a:p>
            <a:r>
              <a:rPr 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network effects: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When the value of a product or service 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increases as its number of users expands.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Sometimes referred to as network externalities or Metcalfe’s Law.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Switching costs play a role in determining the strength of network effects.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Strong asset for firms that can control and leverage a leading standard.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5495" y="612201"/>
            <a:ext cx="8481916" cy="5805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Network Effects</a:t>
            </a:r>
            <a:endParaRPr lang="en-US" alt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6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08746" y="603921"/>
            <a:ext cx="7816898" cy="5805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Distribution Channels</a:t>
            </a:r>
            <a:endParaRPr lang="en-US" alt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991130" y="1850215"/>
            <a:ext cx="10134069" cy="40690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distribution channels: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The path through which products or services get to customers. This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can be critical to a firm’s success.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Through networked technology, users can be recruited to create new distribution channels.</a:t>
            </a:r>
          </a:p>
          <a:p>
            <a:r>
              <a:rPr lang="en-US" alt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affiliates: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Third parties that promote a product or service</a:t>
            </a:r>
            <a:r>
              <a:rPr lang="en-US" altLang="en-US" sz="240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in exchange for a cut of any sales.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685BF0-C1D6-1243-9BB6-497120A0C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251" y="4370878"/>
            <a:ext cx="6041963" cy="205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49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75495" y="595576"/>
            <a:ext cx="7600767" cy="5805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Helvetica" charset="0"/>
                <a:ea typeface="Helvetica" charset="0"/>
                <a:cs typeface="Helvetica" charset="0"/>
              </a:rPr>
              <a:t>What About Patents?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066800" y="1800225"/>
            <a:ext cx="10058400" cy="4318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Protection can be granted in the form of a patent for those innovations deemed to be useful, novel, and nonobvious.</a:t>
            </a:r>
            <a:endParaRPr lang="en-US" altLang="en-US" sz="24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Patents provide firms a degree of protection from copycats.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Cut off paths to exploit an innovation.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Considered to be unfairly stacked against startups.</a:t>
            </a:r>
          </a:p>
          <a:p>
            <a:r>
              <a:rPr lang="en-US" alt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Non-Practicing Entities: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Commonly known as patent trolls, these firms make money by acquiring and asserting patents, rather than bringing products and services to market.</a:t>
            </a:r>
          </a:p>
          <a:p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81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1" y="1862051"/>
            <a:ext cx="10058399" cy="416299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Understand the relationship between timing, technology, and the creation of resources for competitive advantage.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Argue effectively when faced with broad generalizations about the importance (or lack of importance) of technology and timing to competitive advantage.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Recognize the difference between low barriers to entry and the prospects for the sustainability of new entrant’s efforts.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8746" y="620547"/>
            <a:ext cx="6322455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Learning Objectives</a:t>
            </a:r>
            <a:endParaRPr lang="en-US" alt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48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10058400" cy="3860799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Barriers to entry for many tech-centric businesses are low.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Market entry does not necessarily result in building a sustainable business.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Timing and technology alone will not yield sustainable competitive advantage.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Both can be enablers for competitive advantage.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Moving first pays off when the time lead is used to create critical resources that are valuable, rare, tough to imitate, and lack substitutes.</a:t>
            </a:r>
          </a:p>
          <a:p>
            <a:endParaRPr lang="en-US" altLang="en-US" sz="24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3491" y="605845"/>
            <a:ext cx="7758391" cy="5858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Barriers To Entry, Technology</a:t>
            </a:r>
            <a:r>
              <a:rPr lang="en-US" sz="3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, and </a:t>
            </a:r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Timing</a:t>
            </a:r>
            <a:endParaRPr lang="en-US" alt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67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800224"/>
            <a:ext cx="10058400" cy="43404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Diagram the five forces of competitive advantage.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Apply the framework to an industry, assessing the competitive landscape and the role of technology in influencing the relative power of buyers, suppliers, competitors, and alternatives.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42246" y="587296"/>
            <a:ext cx="6337232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Learning Objectives</a:t>
            </a:r>
            <a:endParaRPr lang="en-US" alt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44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3772" y="290452"/>
            <a:ext cx="9201428" cy="51047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Figure 2.4: The Five Forces of Industry and Competitive Analysis</a:t>
            </a:r>
            <a:endParaRPr lang="en-US" alt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131087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67876D-0CE4-8648-93B4-8DE330A672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550" y="1492203"/>
            <a:ext cx="8470900" cy="515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49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696018"/>
            <a:ext cx="10058400" cy="4758569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The internet can increase buyer power by increasing price transparency in markets where commodity products are sold.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The more differentiated and valuable an offering, the more the Internet shifts bargaining power to sellers.</a:t>
            </a:r>
          </a:p>
          <a:p>
            <a:r>
              <a:rPr lang="en-US" alt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price transparency: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Degree to which complete information is available.</a:t>
            </a:r>
          </a:p>
          <a:p>
            <a:r>
              <a:rPr lang="en-US" alt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information asymmetry: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Decision situation where one party has more or better information than its counterparty.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8746" y="375578"/>
            <a:ext cx="9116454" cy="75162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Key Framework: The Five Forces of Industry </a:t>
            </a:r>
            <a:b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Competitive Advantage</a:t>
            </a:r>
            <a:endParaRPr lang="en-US" alt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799" y="1804086"/>
            <a:ext cx="10058401" cy="42104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Define operational effectiveness and understand the limitations of technology-based competition leveraging this principle.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Define strategic positioning and the importance of grounding competitive advantage in this concept.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Understand the resource-based view of competitive advantage.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List the four characteristics of a resource that might possibly yield sustainable competitive advantage.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2573" y="628379"/>
            <a:ext cx="8506854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Learning Objectives</a:t>
            </a:r>
            <a:endParaRPr lang="en-US" alt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9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696018"/>
            <a:ext cx="10058400" cy="4308011"/>
          </a:xfrm>
        </p:spPr>
        <p:txBody>
          <a:bodyPr/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Firms strive for sustainable competitive advantage.</a:t>
            </a:r>
          </a:p>
          <a:p>
            <a:pPr lvl="1"/>
            <a:r>
              <a:rPr lang="en-US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sustainable competitive advantage: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Financial performance that consistently outperforms industry averages.</a:t>
            </a:r>
          </a:p>
          <a:p>
            <a:pPr lvl="1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Difficult to achieve due to the rapid emergence of new products and new competitors.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Competitors cut costs, cut prices, and increase features in order to achieve comparative advantage.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Michael Porter’s concepts are useful for firms attempting to achieve comparative advantage: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Value chain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Five forces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8557" y="578951"/>
            <a:ext cx="9146643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The Danger of Relying on Technology</a:t>
            </a:r>
            <a:endParaRPr lang="en-US" alt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4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792691"/>
            <a:ext cx="10058401" cy="4770667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Porter states that firms defining themselves according to operational effectiveness suffer aggressive, margin-eroding competition.</a:t>
            </a:r>
          </a:p>
          <a:p>
            <a:pPr lvl="1"/>
            <a:r>
              <a:rPr lang="en-US" altLang="en-US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operational effectiveness:</a:t>
            </a:r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 Performing the same tasks better than rivals.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The danger lies in similarity and failure to innovate. When offerings are roughly the same, they are more commodity.</a:t>
            </a:r>
          </a:p>
          <a:p>
            <a:pPr lvl="2"/>
            <a:r>
              <a:rPr lang="en-US" altLang="en-US" sz="18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commodity:</a:t>
            </a:r>
            <a:r>
              <a:rPr lang="en-US" altLang="en-US" sz="1800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1800" dirty="0">
                <a:latin typeface="Helvetica" charset="0"/>
                <a:ea typeface="Helvetica" charset="0"/>
                <a:cs typeface="Helvetica" charset="0"/>
              </a:rPr>
              <a:t>A basic good that can be interchanged with nearly identical offerings by others.</a:t>
            </a:r>
            <a:endParaRPr lang="en-US" altLang="en-US" sz="1800" dirty="0">
              <a:solidFill>
                <a:schemeClr val="accent6">
                  <a:lumMod val="7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alt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fast follower problem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exists when competitors: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Watch a pioneer’s efforts.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Learn from their successes and missteps.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Enter the market quickly with a comparable or superior product at a lower cost before the first mover can dominate.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35695" y="631284"/>
            <a:ext cx="9189505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The Danger of Relying on Technology (cont’d)</a:t>
            </a:r>
            <a:endParaRPr lang="en-US" alt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5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96019"/>
            <a:ext cx="10058400" cy="442537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Because technology can be matched quickly, firms that pioneer in technology are especially susceptible to this problem.</a:t>
            </a:r>
          </a:p>
          <a:p>
            <a:pPr lvl="0"/>
            <a:r>
              <a:rPr lang="en-US" alt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strategic positioning: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Performing different activities than rivals, or the same activities in a different way.</a:t>
            </a:r>
            <a:endParaRPr lang="en-US" sz="2400" dirty="0"/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Technology should create and enable novel business approaches that are defensibly different and can be difficult for others to copy.</a:t>
            </a:r>
          </a:p>
          <a:p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64268" y="600689"/>
            <a:ext cx="9160931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The Danger of Relying on Technology (cont’d)</a:t>
            </a:r>
            <a:endParaRPr lang="en-US" alt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1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732785"/>
            <a:ext cx="9869135" cy="4506649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Technology and Strategic Positioning</a:t>
            </a:r>
          </a:p>
          <a:p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The FreshDirect model: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Provides innovations such as:</a:t>
            </a:r>
          </a:p>
          <a:p>
            <a:pPr lvl="2"/>
            <a:r>
              <a:rPr lang="en-US" altLang="en-US" sz="1800" dirty="0">
                <a:latin typeface="Helvetica" charset="0"/>
                <a:ea typeface="Helvetica" charset="0"/>
                <a:cs typeface="Helvetica" charset="0"/>
              </a:rPr>
              <a:t>Worker shifts are highly efficient</a:t>
            </a:r>
          </a:p>
          <a:p>
            <a:pPr lvl="2"/>
            <a:r>
              <a:rPr lang="en-US" altLang="en-US" sz="1800" dirty="0">
                <a:latin typeface="Helvetica" charset="0"/>
                <a:ea typeface="Helvetica" charset="0"/>
                <a:cs typeface="Helvetica" charset="0"/>
              </a:rPr>
              <a:t>Firm buys and prepares its own goods</a:t>
            </a:r>
          </a:p>
          <a:p>
            <a:pPr lvl="2"/>
            <a:r>
              <a:rPr lang="en-US" altLang="en-US" sz="1800" dirty="0">
                <a:latin typeface="Helvetica" charset="0"/>
                <a:ea typeface="Helvetica" charset="0"/>
                <a:cs typeface="Helvetica" charset="0"/>
              </a:rPr>
              <a:t>Higher </a:t>
            </a:r>
            <a:r>
              <a:rPr lang="en-US" altLang="en-US" sz="18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inventory turns: </a:t>
            </a:r>
            <a:r>
              <a:rPr lang="en-US" altLang="en-US" sz="1800" dirty="0">
                <a:latin typeface="Helvetica" charset="0"/>
                <a:ea typeface="Helvetica" charset="0"/>
                <a:cs typeface="Helvetica" charset="0"/>
              </a:rPr>
              <a:t>Number of times inventory is sold or used during a given period.</a:t>
            </a:r>
          </a:p>
          <a:p>
            <a:pPr lvl="2"/>
            <a:r>
              <a:rPr lang="en-US" altLang="en-US" sz="1800" dirty="0">
                <a:latin typeface="Helvetica" charset="0"/>
                <a:ea typeface="Helvetica" charset="0"/>
                <a:cs typeface="Helvetica" charset="0"/>
              </a:rPr>
              <a:t>Use of artificial intelligence and climate-controlled rooms</a:t>
            </a:r>
          </a:p>
          <a:p>
            <a:pPr lvl="1"/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In exchange, they receive more favorable supplier terms with stores:</a:t>
            </a:r>
          </a:p>
          <a:p>
            <a:pPr lvl="2"/>
            <a:r>
              <a:rPr lang="en-US" altLang="en-US" sz="1800" dirty="0">
                <a:latin typeface="Helvetica" charset="0"/>
                <a:ea typeface="Helvetica" charset="0"/>
                <a:cs typeface="Helvetica" charset="0"/>
              </a:rPr>
              <a:t>Sharing data to improve supplier sales and operations</a:t>
            </a:r>
          </a:p>
          <a:p>
            <a:pPr lvl="2"/>
            <a:r>
              <a:rPr lang="en-US" altLang="en-US" sz="1800" dirty="0">
                <a:latin typeface="Helvetica" charset="0"/>
                <a:ea typeface="Helvetica" charset="0"/>
                <a:cs typeface="Helvetica" charset="0"/>
              </a:rPr>
              <a:t>Paying in days rather than in weeks</a:t>
            </a:r>
          </a:p>
          <a:p>
            <a:endParaRPr lang="en-US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5407" y="295667"/>
            <a:ext cx="9119794" cy="819249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Different is Good: </a:t>
            </a:r>
            <a:r>
              <a:rPr lang="en-US" altLang="en-US" sz="3200" dirty="0" err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FreshDirect</a:t>
            </a:r>
            <a:r>
              <a:rPr lang="en-US" alt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 Redefines the Grocery Landscape in New York City and Beyond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27934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9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32959"/>
            <a:ext cx="10058400" cy="4781288"/>
          </a:xfrm>
        </p:spPr>
        <p:txBody>
          <a:bodyPr>
            <a:normAutofit fontScale="40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altLang="en-US" sz="60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resource-based view of competitive advantage:</a:t>
            </a:r>
            <a:r>
              <a:rPr lang="en-US" altLang="en-US" sz="6000" dirty="0">
                <a:latin typeface="Helvetica" charset="0"/>
                <a:ea typeface="Helvetica" charset="0"/>
                <a:cs typeface="Helvetica" charset="0"/>
              </a:rPr>
              <a:t> The strategic thinking approach suggesting that if a firm is to maintain sustainable competitive advantage, it must control an exploitable resource, or set of resources, that have four critical characteristics.</a:t>
            </a:r>
          </a:p>
          <a:p>
            <a:pPr>
              <a:lnSpc>
                <a:spcPct val="120000"/>
              </a:lnSpc>
            </a:pPr>
            <a:r>
              <a:rPr lang="en-US" altLang="en-US" sz="6000" dirty="0">
                <a:latin typeface="Helvetica" charset="0"/>
                <a:ea typeface="Helvetica" charset="0"/>
                <a:cs typeface="Helvetica" charset="0"/>
              </a:rPr>
              <a:t>Four critical characteristics:</a:t>
            </a:r>
          </a:p>
          <a:p>
            <a:pPr lvl="1">
              <a:lnSpc>
                <a:spcPct val="120000"/>
              </a:lnSpc>
            </a:pPr>
            <a:r>
              <a:rPr lang="en-US" altLang="en-US" sz="5000" dirty="0">
                <a:latin typeface="Helvetica" charset="0"/>
                <a:ea typeface="Helvetica" charset="0"/>
                <a:cs typeface="Helvetica" charset="0"/>
              </a:rPr>
              <a:t>Valuable</a:t>
            </a:r>
          </a:p>
          <a:p>
            <a:pPr lvl="1">
              <a:lnSpc>
                <a:spcPct val="120000"/>
              </a:lnSpc>
            </a:pPr>
            <a:r>
              <a:rPr lang="en-US" altLang="en-US" sz="5000" dirty="0">
                <a:latin typeface="Helvetica" charset="0"/>
                <a:ea typeface="Helvetica" charset="0"/>
                <a:cs typeface="Helvetica" charset="0"/>
              </a:rPr>
              <a:t>Rare</a:t>
            </a:r>
          </a:p>
          <a:p>
            <a:pPr lvl="1">
              <a:lnSpc>
                <a:spcPct val="120000"/>
              </a:lnSpc>
            </a:pPr>
            <a:r>
              <a:rPr lang="en-US" altLang="en-US" sz="5000" dirty="0">
                <a:latin typeface="Helvetica" charset="0"/>
                <a:ea typeface="Helvetica" charset="0"/>
                <a:cs typeface="Helvetica" charset="0"/>
              </a:rPr>
              <a:t>Imperfectly imitable</a:t>
            </a:r>
          </a:p>
          <a:p>
            <a:pPr lvl="1">
              <a:lnSpc>
                <a:spcPct val="120000"/>
              </a:lnSpc>
            </a:pPr>
            <a:r>
              <a:rPr lang="en-US" altLang="en-US" sz="5000" dirty="0">
                <a:latin typeface="Helvetica" charset="0"/>
                <a:ea typeface="Helvetica" charset="0"/>
                <a:cs typeface="Helvetica" charset="0"/>
              </a:rPr>
              <a:t>Nonsubstitutable</a:t>
            </a:r>
          </a:p>
          <a:p>
            <a:pPr>
              <a:lnSpc>
                <a:spcPct val="120000"/>
              </a:lnSpc>
            </a:pPr>
            <a:r>
              <a:rPr lang="en-US" altLang="en-US" sz="6000" dirty="0">
                <a:latin typeface="Helvetica" charset="0"/>
                <a:ea typeface="Helvetica" charset="0"/>
                <a:cs typeface="Helvetica" charset="0"/>
              </a:rPr>
              <a:t>Resource-based thinking helps to avoid entering markets simply because growth is spotted.</a:t>
            </a:r>
          </a:p>
          <a:p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51614" y="632591"/>
            <a:ext cx="7939583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But What Kinds of Differences?</a:t>
            </a:r>
            <a:endParaRPr lang="en-US" alt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137393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48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1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066" y="1696019"/>
            <a:ext cx="10126134" cy="414809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Understand that technology is often critical to enabling competitive advantage, and provide examples of firms that have used technology to organize for sustained competitive advantage.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Understand the value chain concept and be able to examine and compare how various firms organize to bring products and services to market.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Recognize the role technology can play in crafting an imitation-resistant value chain, as well as when technology choice may render potentially strategic assets less effective.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9856" y="615950"/>
            <a:ext cx="8332287" cy="5805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Learning Objectives</a:t>
            </a:r>
            <a:endParaRPr lang="en-US" alt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1405467"/>
            <a:ext cx="10058400" cy="0"/>
          </a:xfrm>
          <a:prstGeom prst="line">
            <a:avLst/>
          </a:prstGeom>
          <a:ln w="76200">
            <a:solidFill>
              <a:srgbClr val="006CA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67" y="578951"/>
            <a:ext cx="535965" cy="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5772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nciples of Macro" id="{89D2DF60-FA8A-FE43-B1E9-BFF76EF19FB0}" vid="{BE2FFA3C-8978-CF4C-B22A-2D8E0E366F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Mastering Org Behvaior</Template>
  <TotalTime>2524</TotalTime>
  <Words>1652</Words>
  <Application>Microsoft Office PowerPoint</Application>
  <PresentationFormat>Widescreen</PresentationFormat>
  <Paragraphs>174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Roboto</vt:lpstr>
      <vt:lpstr>Blank Slide</vt:lpstr>
      <vt:lpstr>Information Systems: A Manager’s Guide to  Harnessing Technology, V8.0</vt:lpstr>
      <vt:lpstr>PowerPoint Presentation</vt:lpstr>
      <vt:lpstr>Learning Objectives</vt:lpstr>
      <vt:lpstr>The Danger of Relying on Technology</vt:lpstr>
      <vt:lpstr>The Danger of Relying on Technology (cont’d)</vt:lpstr>
      <vt:lpstr>The Danger of Relying on Technology (cont’d)</vt:lpstr>
      <vt:lpstr>Different is Good: FreshDirect Redefines the Grocery Landscape in New York City and Beyond</vt:lpstr>
      <vt:lpstr>But What Kinds of Differences?</vt:lpstr>
      <vt:lpstr>Learning Objectives</vt:lpstr>
      <vt:lpstr>Learning Objectives (cont’d)</vt:lpstr>
      <vt:lpstr>Powerful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Objectives</vt:lpstr>
      <vt:lpstr>Barriers To Entry, Technology, and Timing</vt:lpstr>
      <vt:lpstr>Learning Objectives</vt:lpstr>
      <vt:lpstr>Figure 2.4: The Five Forces of Industry and Competitive Analysis</vt:lpstr>
      <vt:lpstr>Key Framework: The Five Forces of Industry  Competitive Advantage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information_systems_8_0_ch02_powerpoint_lecture_notes-FW_BA.pptx</dc:title>
  <dc:creator>FlatWorld</dc:creator>
  <cp:keywords>fwbainc FlatWorld</cp:keywords>
  <dc:description>Created exclusively for Kevin Sly &lt;slyke@gram.edu&gt;</dc:description>
  <cp:lastModifiedBy>K Sly</cp:lastModifiedBy>
  <cp:revision>109</cp:revision>
  <cp:lastPrinted>2018-08-30T18:29:56Z</cp:lastPrinted>
  <dcterms:created xsi:type="dcterms:W3CDTF">2017-05-19T13:43:17Z</dcterms:created>
  <dcterms:modified xsi:type="dcterms:W3CDTF">2022-08-04T01:33:04Z</dcterms:modified>
</cp:coreProperties>
</file>